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0" r:id="rId3"/>
    <p:sldId id="273" r:id="rId4"/>
    <p:sldId id="271" r:id="rId5"/>
    <p:sldId id="264" r:id="rId6"/>
    <p:sldId id="265" r:id="rId7"/>
    <p:sldId id="266" r:id="rId8"/>
    <p:sldId id="274" r:id="rId9"/>
    <p:sldId id="259" r:id="rId10"/>
    <p:sldId id="275" r:id="rId11"/>
    <p:sldId id="272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56D69E-2183-4B09-B6E0-E99B88BBC9BF}" type="datetimeFigureOut">
              <a:rPr lang="en-US"/>
              <a:pPr>
                <a:defRPr/>
              </a:pPr>
              <a:t>03/10/2018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76F386-BABE-48EA-B9E2-25CD8E5B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512CC0-F483-4B59-A0A6-AE3DC9996542}" type="datetimeFigureOut">
              <a:rPr lang="en-US"/>
              <a:pPr>
                <a:defRPr/>
              </a:pPr>
              <a:t>03/10/2018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9EC181-05D9-43E9-8E23-02AD5C04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C017D-AE44-4BA4-A961-6B191D95C56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EFB112F1-CD01-4A1F-87CB-C3D7960A93EC}" type="datetime10">
              <a:rPr lang="en-US" smtClean="0"/>
              <a:pPr/>
              <a:t>17:33</a:t>
            </a:fld>
            <a:endParaRPr lang="en-US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841D0-63B8-4022-8CA1-3CDAE3884C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061572-2259-4E7C-924C-DD8D44E6F56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1B74-1203-4F11-AD47-DFB7833C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1418-248C-43F1-877D-CC6BBB80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8462-841A-4473-98C0-C600071CD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E930-BB83-4D81-8850-FEC577F69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E82-F70A-464E-9BC9-18FDEC2D9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2E68-B8DD-485E-AD3B-1C91CD0C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4636-92E6-4C05-B778-778379D4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4E37-4DD2-4E4F-9A10-D2F3CA697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14FA-25E0-447D-8FD1-8F7B456A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29C4-87A9-4A9E-AB6A-7EE3C97DD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51F2-DF09-4082-BE11-A5A5F5C50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DA86D-FE08-4104-9B5F-05160C6E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gi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BẢNG NHÂN 6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04800"/>
          <a:ext cx="4913313" cy="6183313"/>
        </p:xfrm>
        <a:graphic>
          <a:graphicData uri="http://schemas.openxmlformats.org/presentationml/2006/ole">
            <p:oleObj spid="_x0000_s1026" name="Clip" r:id="rId4" imgW="3531960" imgH="4445640" progId="">
              <p:embed/>
            </p:oleObj>
          </a:graphicData>
        </a:graphic>
      </p:graphicFrame>
      <p:sp>
        <p:nvSpPr>
          <p:cNvPr id="2053" name="WordArt 642"/>
          <p:cNvSpPr>
            <a:spLocks noChangeArrowheads="1" noChangeShapeType="1" noTextEdit="1"/>
          </p:cNvSpPr>
          <p:nvPr/>
        </p:nvSpPr>
        <p:spPr bwMode="auto">
          <a:xfrm>
            <a:off x="2895600" y="57912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 xét tiết học: Tuyên dương – nhắc nhở 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8" name="Picture 29" descr="XMASCA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343400"/>
            <a:ext cx="1905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95250"/>
            <a:ext cx="3581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 Dặn dò: </a:t>
            </a:r>
          </a:p>
          <a:p>
            <a:r>
              <a:rPr lang="en-US" sz="400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Về nhà các em làm bài trong vở bài tập</a:t>
            </a:r>
          </a:p>
          <a:p>
            <a:r>
              <a:rPr lang="en-US" sz="4000">
                <a:solidFill>
                  <a:srgbClr val="2714B4"/>
                </a:solidFill>
                <a:latin typeface="Times New Roman" pitchFamily="18" charset="0"/>
                <a:cs typeface="Times New Roman" pitchFamily="18" charset="0"/>
              </a:rPr>
              <a:t>Chuẩn bị bài: Luyện tập trang 20.</a:t>
            </a:r>
          </a:p>
        </p:txBody>
      </p:sp>
    </p:spTree>
  </p:cSld>
  <p:clrMapOvr>
    <a:masterClrMapping/>
  </p:clrMapOvr>
  <p:transition spd="med">
    <p:pull dir="rd"/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ANH-DAY HOC\GIAO AN CAP 1\G AN 3 11 - 12\HINH DONG\CANH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78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.VnTime"/>
              </a:rPr>
              <a:t>Chóc c¸c em ch¨m ngoan häc tèt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b="1" u="sng" smtClean="0">
                <a:solidFill>
                  <a:srgbClr val="FF0000"/>
                </a:solidFill>
                <a:latin typeface=".VnTime" pitchFamily="34" charset="0"/>
              </a:rPr>
              <a:t>Bµi cò: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rgbClr val="002060"/>
                </a:solidFill>
                <a:latin typeface=".VnTime" pitchFamily="34" charset="0"/>
              </a:rPr>
              <a:t>ViÕt phÐp nh©n t­¬ng øng víi mçi tæng sau: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.VnTime" pitchFamily="34" charset="0"/>
              </a:rPr>
              <a:t>2 + 2 + 2 +2 + 2 + 2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400" b="1" smtClean="0">
              <a:latin typeface=".VnTime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latin typeface=".VnTime" pitchFamily="34" charset="0"/>
              </a:rPr>
              <a:t>5+ 5 + 5 + 5 + 5 + 5 =</a:t>
            </a:r>
            <a:r>
              <a:rPr lang="en-US" smtClean="0">
                <a:latin typeface=".VnTime" pitchFamily="34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2   x  6 = 12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flipH="1">
            <a:off x="5867400" y="52578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5 x 6 =30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378200" y="411163"/>
            <a:ext cx="275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latin typeface="VNI-Times" pitchFamily="2" charset="0"/>
              </a:rPr>
              <a:t>Moân</a:t>
            </a:r>
            <a:r>
              <a:rPr lang="en-US" sz="3600" b="1">
                <a:latin typeface="VNI-Times" pitchFamily="2" charset="0"/>
              </a:rPr>
              <a:t>: Toaùn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pic>
        <p:nvPicPr>
          <p:cNvPr id="4104" name="Picture 8" descr="D:\HANH-DAY HOC\GIAO AN CAP 1\G AN 3 11 - 12\HINH DONG\HOA 3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96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76600" y="838200"/>
            <a:ext cx="3048000" cy="2895600"/>
            <a:chOff x="432" y="1152"/>
            <a:chExt cx="480" cy="576"/>
          </a:xfrm>
        </p:grpSpPr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WordArt 44"/>
          <p:cNvSpPr>
            <a:spLocks noChangeArrowheads="1" noChangeShapeType="1" noTextEdit="1"/>
          </p:cNvSpPr>
          <p:nvPr/>
        </p:nvSpPr>
        <p:spPr bwMode="auto">
          <a:xfrm>
            <a:off x="990600" y="4081463"/>
            <a:ext cx="7162800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Tấm bìa này có 6 chấm tròn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28600" y="304800"/>
            <a:ext cx="27416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r>
              <a:rPr lang="en-US" sz="5400" b="1" u="sng">
                <a:solidFill>
                  <a:srgbClr val="C00000"/>
                </a:solidFill>
                <a:latin typeface=".VnTime" pitchFamily="34" charset="0"/>
              </a:rPr>
              <a:t>:</a:t>
            </a:r>
          </a:p>
        </p:txBody>
      </p:sp>
      <p:pic>
        <p:nvPicPr>
          <p:cNvPr id="5125" name="Picture 15" descr="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378200" y="411163"/>
            <a:ext cx="275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latin typeface="VNI-Times" pitchFamily="2" charset="0"/>
              </a:rPr>
              <a:t>Moân</a:t>
            </a:r>
            <a:r>
              <a:rPr lang="en-US" sz="3600" b="1">
                <a:latin typeface="VNI-Times" pitchFamily="2" charset="0"/>
              </a:rPr>
              <a:t>: Toaùn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774950" y="954088"/>
            <a:ext cx="207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llegie" pitchFamily="2" charset="0"/>
              </a:rPr>
              <a:t>     </a:t>
            </a:r>
            <a:r>
              <a:rPr lang="en-US" sz="3600" b="1" u="sng">
                <a:latin typeface="VNI-Times" pitchFamily="2" charset="0"/>
              </a:rPr>
              <a:t>Baøi: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95800" y="9906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.VnTimeH" pitchFamily="34" charset="0"/>
              </a:rPr>
              <a:t>b¶ng nh©n 6</a:t>
            </a:r>
          </a:p>
        </p:txBody>
      </p:sp>
      <p:sp>
        <p:nvSpPr>
          <p:cNvPr id="18" name="Line 143"/>
          <p:cNvSpPr>
            <a:spLocks noChangeShapeType="1"/>
          </p:cNvSpPr>
          <p:nvPr/>
        </p:nvSpPr>
        <p:spPr bwMode="auto">
          <a:xfrm>
            <a:off x="6400800" y="1524000"/>
            <a:ext cx="0" cy="5334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6781800" y="1676400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x 1  =         </a:t>
            </a:r>
            <a:r>
              <a:rPr lang="en-US" sz="1600">
                <a:solidFill>
                  <a:srgbClr val="C00000"/>
                </a:solidFill>
                <a:latin typeface=".VnTime" pitchFamily="34" charset="0"/>
                <a:cs typeface="Arial" charset="0"/>
              </a:rPr>
              <a:t>6</a:t>
            </a:r>
          </a:p>
          <a:p>
            <a:pPr eaLnBrk="1" hangingPunct="1"/>
            <a:endParaRPr lang="en-US" sz="1600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1600">
                <a:latin typeface=".VnTime" pitchFamily="34" charset="0"/>
                <a:cs typeface="Arial" charset="0"/>
              </a:rPr>
              <a:t>6 x 2  =         </a:t>
            </a:r>
            <a:r>
              <a:rPr lang="en-US" sz="1600">
                <a:solidFill>
                  <a:srgbClr val="C00000"/>
                </a:solidFill>
                <a:latin typeface=".VnTime" pitchFamily="34" charset="0"/>
                <a:cs typeface="Arial" charset="0"/>
              </a:rPr>
              <a:t>12</a:t>
            </a:r>
          </a:p>
          <a:p>
            <a:pPr eaLnBrk="1" hangingPunct="1"/>
            <a:endParaRPr lang="en-US" sz="16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3  =       </a:t>
            </a:r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18</a:t>
            </a:r>
            <a:endParaRPr lang="vi-VN" sz="1600" b="1">
              <a:solidFill>
                <a:srgbClr val="C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6781800" y="3090863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4  =</a:t>
            </a: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auto">
          <a:xfrm>
            <a:off x="2971800" y="16764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cs typeface="Arial" charset="0"/>
              </a:rPr>
              <a:t>6 </a:t>
            </a:r>
            <a:r>
              <a:rPr lang="vi-VN" sz="1400" b="1">
                <a:cs typeface="Arial" charset="0"/>
              </a:rPr>
              <a:t>được lấy một lần ta viết:</a:t>
            </a:r>
            <a:endParaRPr lang="en-US" sz="1400" b="1">
              <a:cs typeface="Arial" charset="0"/>
            </a:endParaRPr>
          </a:p>
          <a:p>
            <a:pPr eaLnBrk="1" hangingPunct="1"/>
            <a:r>
              <a:rPr lang="en-US" sz="1400" b="1">
                <a:solidFill>
                  <a:srgbClr val="C00000"/>
                </a:solidFill>
                <a:cs typeface="Arial" charset="0"/>
              </a:rPr>
              <a:t>         </a:t>
            </a:r>
            <a:r>
              <a:rPr lang="vi-VN" sz="14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6</a:t>
            </a:r>
            <a:r>
              <a:rPr lang="vi-VN" sz="1400" b="1">
                <a:solidFill>
                  <a:srgbClr val="C00000"/>
                </a:solidFill>
                <a:cs typeface="Arial" charset="0"/>
              </a:rPr>
              <a:t> x 1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=</a:t>
            </a:r>
            <a:r>
              <a:rPr lang="vi-VN" sz="1400" b="1">
                <a:solidFill>
                  <a:srgbClr val="C00000"/>
                </a:solidFill>
                <a:cs typeface="Arial" charset="0"/>
              </a:rPr>
              <a:t> 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6</a:t>
            </a:r>
            <a:r>
              <a:rPr lang="vi-VN" sz="1400">
                <a:solidFill>
                  <a:srgbClr val="C00000"/>
                </a:solidFill>
                <a:cs typeface="Arial" charset="0"/>
              </a:rPr>
              <a:t>     </a:t>
            </a:r>
          </a:p>
          <a:p>
            <a:pPr eaLnBrk="1" hangingPunct="1"/>
            <a:endParaRPr lang="vi-VN" sz="1400">
              <a:cs typeface="Arial" charset="0"/>
            </a:endParaRPr>
          </a:p>
          <a:p>
            <a:pPr eaLnBrk="1" hangingPunct="1"/>
            <a:endParaRPr lang="vi-VN" sz="1400">
              <a:cs typeface="Arial" charset="0"/>
            </a:endParaRPr>
          </a:p>
        </p:txBody>
      </p:sp>
      <p:sp>
        <p:nvSpPr>
          <p:cNvPr id="4115" name="Text Box 49"/>
          <p:cNvSpPr txBox="1">
            <a:spLocks noChangeArrowheads="1"/>
          </p:cNvSpPr>
          <p:nvPr/>
        </p:nvSpPr>
        <p:spPr bwMode="auto">
          <a:xfrm>
            <a:off x="2743200" y="2895600"/>
            <a:ext cx="3997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cs typeface="Arial" charset="0"/>
              </a:rPr>
              <a:t>6 </a:t>
            </a:r>
            <a:r>
              <a:rPr lang="vi-VN" sz="1400" b="1">
                <a:cs typeface="Arial" charset="0"/>
              </a:rPr>
              <a:t> được lấy 2 lần</a:t>
            </a:r>
            <a:r>
              <a:rPr lang="en-US" sz="1400" b="1">
                <a:cs typeface="Arial" charset="0"/>
              </a:rPr>
              <a:t>,</a:t>
            </a:r>
            <a:r>
              <a:rPr lang="vi-VN" sz="1400" b="1">
                <a:cs typeface="Arial" charset="0"/>
              </a:rPr>
              <a:t> ta </a:t>
            </a:r>
            <a:r>
              <a:rPr lang="en-US" sz="1400" b="1">
                <a:cs typeface="Arial" charset="0"/>
              </a:rPr>
              <a:t> có</a:t>
            </a:r>
            <a:r>
              <a:rPr lang="vi-VN" sz="1400" b="1">
                <a:cs typeface="Arial" charset="0"/>
              </a:rPr>
              <a:t>:</a:t>
            </a:r>
            <a:endParaRPr lang="en-US" sz="1400" b="1">
              <a:cs typeface="Arial" charset="0"/>
            </a:endParaRPr>
          </a:p>
          <a:p>
            <a:pPr eaLnBrk="1" hangingPunct="1"/>
            <a:r>
              <a:rPr lang="vi-VN" sz="1400" b="1">
                <a:cs typeface="Arial" charset="0"/>
              </a:rPr>
              <a:t> </a:t>
            </a:r>
            <a:r>
              <a:rPr lang="en-US" sz="1400" b="1">
                <a:cs typeface="Arial" charset="0"/>
              </a:rPr>
              <a:t>       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6 </a:t>
            </a:r>
            <a:r>
              <a:rPr lang="vi-VN" sz="1400" b="1">
                <a:solidFill>
                  <a:srgbClr val="C00000"/>
                </a:solidFill>
                <a:cs typeface="Arial" charset="0"/>
              </a:rPr>
              <a:t>x 2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=</a:t>
            </a:r>
            <a:r>
              <a:rPr lang="vi-VN" sz="14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400" b="1">
                <a:solidFill>
                  <a:srgbClr val="C00000"/>
                </a:solidFill>
                <a:cs typeface="Arial" charset="0"/>
              </a:rPr>
              <a:t>  6 + 6  = 12</a:t>
            </a:r>
          </a:p>
          <a:p>
            <a:pPr eaLnBrk="1" hangingPunct="1"/>
            <a:r>
              <a:rPr lang="en-US" sz="1400" b="1">
                <a:solidFill>
                  <a:srgbClr val="C00000"/>
                </a:solidFill>
                <a:cs typeface="Arial" charset="0"/>
              </a:rPr>
              <a:t>            Vậy:     6 x 2 = 12</a:t>
            </a:r>
            <a:endParaRPr lang="vi-VN" sz="14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116" name="Text Box 50"/>
          <p:cNvSpPr txBox="1">
            <a:spLocks noChangeArrowheads="1"/>
          </p:cNvSpPr>
          <p:nvPr/>
        </p:nvSpPr>
        <p:spPr bwMode="auto">
          <a:xfrm>
            <a:off x="2895600" y="41148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cs typeface="Arial" charset="0"/>
              </a:rPr>
              <a:t>6 </a:t>
            </a:r>
            <a:r>
              <a:rPr lang="vi-VN" sz="1600" b="1">
                <a:cs typeface="Arial" charset="0"/>
              </a:rPr>
              <a:t> được lấy 2 lần</a:t>
            </a:r>
            <a:r>
              <a:rPr lang="en-US" sz="1600" b="1">
                <a:cs typeface="Arial" charset="0"/>
              </a:rPr>
              <a:t>,</a:t>
            </a:r>
            <a:r>
              <a:rPr lang="vi-VN" sz="1600" b="1">
                <a:cs typeface="Arial" charset="0"/>
              </a:rPr>
              <a:t> ta </a:t>
            </a:r>
            <a:r>
              <a:rPr lang="en-US" sz="1600" b="1">
                <a:cs typeface="Arial" charset="0"/>
              </a:rPr>
              <a:t> có</a:t>
            </a:r>
            <a:r>
              <a:rPr lang="vi-VN" sz="1600" b="1">
                <a:cs typeface="Arial" charset="0"/>
              </a:rPr>
              <a:t>:</a:t>
            </a:r>
            <a:endParaRPr lang="en-US" sz="1600" b="1">
              <a:cs typeface="Arial" charset="0"/>
            </a:endParaRPr>
          </a:p>
          <a:p>
            <a:pPr eaLnBrk="1" hangingPunct="1"/>
            <a:r>
              <a:rPr lang="en-US" sz="1600" b="1">
                <a:solidFill>
                  <a:srgbClr val="C00000"/>
                </a:solidFill>
                <a:cs typeface="Arial" charset="0"/>
              </a:rPr>
              <a:t>6 x 3 = 6 + 6 + 6 = 18</a:t>
            </a:r>
          </a:p>
          <a:p>
            <a:pPr eaLnBrk="1" hangingPunct="1"/>
            <a:r>
              <a:rPr lang="en-US" sz="1600" b="1">
                <a:solidFill>
                  <a:srgbClr val="C00000"/>
                </a:solidFill>
                <a:cs typeface="Arial" charset="0"/>
              </a:rPr>
              <a:t> Vậy:          6 x 3 = 18</a:t>
            </a:r>
            <a:endParaRPr lang="vi-VN" sz="1600" b="1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1447800"/>
            <a:ext cx="457200" cy="914400"/>
            <a:chOff x="432" y="1152"/>
            <a:chExt cx="480" cy="576"/>
          </a:xfrm>
        </p:grpSpPr>
        <p:sp>
          <p:nvSpPr>
            <p:cNvPr id="6241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2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2514600"/>
            <a:ext cx="457200" cy="914400"/>
            <a:chOff x="432" y="1152"/>
            <a:chExt cx="480" cy="576"/>
          </a:xfrm>
        </p:grpSpPr>
        <p:sp>
          <p:nvSpPr>
            <p:cNvPr id="6234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990600" y="2514600"/>
            <a:ext cx="457200" cy="914400"/>
            <a:chOff x="432" y="1152"/>
            <a:chExt cx="480" cy="576"/>
          </a:xfrm>
        </p:grpSpPr>
        <p:sp>
          <p:nvSpPr>
            <p:cNvPr id="6227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52400" y="3810000"/>
            <a:ext cx="457200" cy="914400"/>
            <a:chOff x="432" y="1152"/>
            <a:chExt cx="480" cy="576"/>
          </a:xfrm>
        </p:grpSpPr>
        <p:sp>
          <p:nvSpPr>
            <p:cNvPr id="6220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38200" y="3810000"/>
            <a:ext cx="457200" cy="914400"/>
            <a:chOff x="432" y="1152"/>
            <a:chExt cx="480" cy="576"/>
          </a:xfrm>
        </p:grpSpPr>
        <p:sp>
          <p:nvSpPr>
            <p:cNvPr id="6213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24000" y="3810000"/>
            <a:ext cx="457200" cy="914400"/>
            <a:chOff x="432" y="1152"/>
            <a:chExt cx="480" cy="576"/>
          </a:xfrm>
        </p:grpSpPr>
        <p:sp>
          <p:nvSpPr>
            <p:cNvPr id="6206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3" name="AutoShape 46"/>
          <p:cNvSpPr>
            <a:spLocks/>
          </p:cNvSpPr>
          <p:nvPr/>
        </p:nvSpPr>
        <p:spPr bwMode="auto">
          <a:xfrm>
            <a:off x="1143000" y="15240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4124" name="AutoShape 47"/>
          <p:cNvSpPr>
            <a:spLocks/>
          </p:cNvSpPr>
          <p:nvPr/>
        </p:nvSpPr>
        <p:spPr bwMode="auto">
          <a:xfrm>
            <a:off x="1524000" y="25146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4125" name="AutoShape 47"/>
          <p:cNvSpPr>
            <a:spLocks/>
          </p:cNvSpPr>
          <p:nvPr/>
        </p:nvSpPr>
        <p:spPr bwMode="auto">
          <a:xfrm>
            <a:off x="2057400" y="37338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4126" name="Text Box 15"/>
          <p:cNvSpPr txBox="1">
            <a:spLocks noChangeArrowheads="1"/>
          </p:cNvSpPr>
          <p:nvPr/>
        </p:nvSpPr>
        <p:spPr bwMode="auto">
          <a:xfrm>
            <a:off x="304800" y="5029200"/>
            <a:ext cx="518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.VnTime" pitchFamily="34" charset="0"/>
                <a:cs typeface="Arial" charset="0"/>
              </a:rPr>
              <a:t>Hai tÝch tiÕp liÒn nhau trong b¶ng nh©n 6 h¬n kÐm nhau:</a:t>
            </a:r>
          </a:p>
        </p:txBody>
      </p:sp>
      <p:sp>
        <p:nvSpPr>
          <p:cNvPr id="4127" name="Text Box 17"/>
          <p:cNvSpPr txBox="1">
            <a:spLocks noChangeArrowheads="1"/>
          </p:cNvSpPr>
          <p:nvPr/>
        </p:nvSpPr>
        <p:spPr bwMode="auto">
          <a:xfrm>
            <a:off x="2514600" y="5272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6 ®¬n vÞ</a:t>
            </a:r>
            <a:r>
              <a:rPr lang="en-US" sz="2800" b="1"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4128" name="Text Box 16"/>
          <p:cNvSpPr txBox="1">
            <a:spLocks noChangeArrowheads="1"/>
          </p:cNvSpPr>
          <p:nvPr/>
        </p:nvSpPr>
        <p:spPr bwMode="auto">
          <a:xfrm>
            <a:off x="152400" y="6096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charset="0"/>
              </a:rPr>
              <a:t>Muèn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>
                <a:latin typeface=".VnTime" pitchFamily="34" charset="0"/>
                <a:cs typeface="Arial" charset="0"/>
              </a:rPr>
              <a:t> tÝch liÒn sau ta lÊy:</a:t>
            </a:r>
          </a:p>
        </p:txBody>
      </p:sp>
      <p:sp>
        <p:nvSpPr>
          <p:cNvPr id="4129" name="Text Box 18"/>
          <p:cNvSpPr txBox="1">
            <a:spLocks noChangeArrowheads="1"/>
          </p:cNvSpPr>
          <p:nvPr/>
        </p:nvSpPr>
        <p:spPr bwMode="auto">
          <a:xfrm>
            <a:off x="3276600" y="60340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TÝch liÒn tr­íc + 6</a:t>
            </a:r>
          </a:p>
        </p:txBody>
      </p:sp>
      <p:sp>
        <p:nvSpPr>
          <p:cNvPr id="4121" name="Text Box 4"/>
          <p:cNvSpPr txBox="1">
            <a:spLocks noChangeArrowheads="1"/>
          </p:cNvSpPr>
          <p:nvPr/>
        </p:nvSpPr>
        <p:spPr bwMode="auto">
          <a:xfrm>
            <a:off x="7772400" y="30908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24</a:t>
            </a:r>
          </a:p>
        </p:txBody>
      </p:sp>
      <p:sp>
        <p:nvSpPr>
          <p:cNvPr id="4122" name="Text Box 4"/>
          <p:cNvSpPr txBox="1">
            <a:spLocks noChangeArrowheads="1"/>
          </p:cNvSpPr>
          <p:nvPr/>
        </p:nvSpPr>
        <p:spPr bwMode="auto">
          <a:xfrm>
            <a:off x="7848600" y="35480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30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81800" y="35480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 5  =</a:t>
            </a:r>
            <a:endParaRPr lang="en-US" sz="1600" b="1">
              <a:solidFill>
                <a:srgbClr val="C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81800" y="40052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6   =  </a:t>
            </a:r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48600" y="4005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36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81800" y="43862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7   =  </a:t>
            </a:r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781800" y="48434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8   =  </a:t>
            </a:r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81800" y="52578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9   =  </a:t>
            </a:r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81800" y="57150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10   =  </a:t>
            </a:r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4130" name="Text Box 4"/>
          <p:cNvSpPr txBox="1">
            <a:spLocks noChangeArrowheads="1"/>
          </p:cNvSpPr>
          <p:nvPr/>
        </p:nvSpPr>
        <p:spPr bwMode="auto">
          <a:xfrm>
            <a:off x="7848600" y="4386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42</a:t>
            </a:r>
          </a:p>
        </p:txBody>
      </p:sp>
      <p:sp>
        <p:nvSpPr>
          <p:cNvPr id="4131" name="Text Box 4"/>
          <p:cNvSpPr txBox="1">
            <a:spLocks noChangeArrowheads="1"/>
          </p:cNvSpPr>
          <p:nvPr/>
        </p:nvSpPr>
        <p:spPr bwMode="auto">
          <a:xfrm>
            <a:off x="7848600" y="48434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48</a:t>
            </a:r>
          </a:p>
        </p:txBody>
      </p:sp>
      <p:sp>
        <p:nvSpPr>
          <p:cNvPr id="4132" name="Text Box 4"/>
          <p:cNvSpPr txBox="1">
            <a:spLocks noChangeArrowheads="1"/>
          </p:cNvSpPr>
          <p:nvPr/>
        </p:nvSpPr>
        <p:spPr bwMode="auto">
          <a:xfrm>
            <a:off x="7848600" y="5257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54</a:t>
            </a:r>
          </a:p>
        </p:txBody>
      </p:sp>
      <p:sp>
        <p:nvSpPr>
          <p:cNvPr id="4133" name="Text Box 4"/>
          <p:cNvSpPr txBox="1">
            <a:spLocks noChangeArrowheads="1"/>
          </p:cNvSpPr>
          <p:nvPr/>
        </p:nvSpPr>
        <p:spPr bwMode="auto">
          <a:xfrm>
            <a:off x="7848600" y="5715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60</a:t>
            </a:r>
          </a:p>
        </p:txBody>
      </p:sp>
      <p:sp>
        <p:nvSpPr>
          <p:cNvPr id="92" name="AutoShape 46"/>
          <p:cNvSpPr>
            <a:spLocks/>
          </p:cNvSpPr>
          <p:nvPr/>
        </p:nvSpPr>
        <p:spPr bwMode="auto">
          <a:xfrm>
            <a:off x="8229600" y="1752600"/>
            <a:ext cx="228600" cy="533400"/>
          </a:xfrm>
          <a:prstGeom prst="rightBrace">
            <a:avLst>
              <a:gd name="adj1" fmla="val 222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8458200" y="18716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+ 6</a:t>
            </a:r>
          </a:p>
        </p:txBody>
      </p:sp>
      <p:sp>
        <p:nvSpPr>
          <p:cNvPr id="82" name="AutoShape 46"/>
          <p:cNvSpPr>
            <a:spLocks/>
          </p:cNvSpPr>
          <p:nvPr/>
        </p:nvSpPr>
        <p:spPr bwMode="auto">
          <a:xfrm>
            <a:off x="8229600" y="2362200"/>
            <a:ext cx="228600" cy="4572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8458200" y="2438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+ 6</a:t>
            </a:r>
          </a:p>
        </p:txBody>
      </p:sp>
      <p:pic>
        <p:nvPicPr>
          <p:cNvPr id="84" name="Picture 97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133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8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971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0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2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80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4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1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6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600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9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51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01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34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03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35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05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257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98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600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0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1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35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4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4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76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981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99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1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724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03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886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05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638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4" descr="PICTUR~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8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03" grpId="0"/>
      <p:bldP spid="4104" grpId="0"/>
      <p:bldP spid="4114" grpId="0"/>
      <p:bldP spid="4115" grpId="0"/>
      <p:bldP spid="4116" grpId="0"/>
      <p:bldP spid="4123" grpId="0" animBg="1"/>
      <p:bldP spid="4124" grpId="0" animBg="1"/>
      <p:bldP spid="4125" grpId="0" animBg="1"/>
      <p:bldP spid="4126" grpId="0"/>
      <p:bldP spid="4127" grpId="0"/>
      <p:bldP spid="4128" grpId="0"/>
      <p:bldP spid="4129" grpId="0"/>
      <p:bldP spid="4121" grpId="0"/>
      <p:bldP spid="412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4130" grpId="0"/>
      <p:bldP spid="4131" grpId="0"/>
      <p:bldP spid="4132" grpId="0"/>
      <p:bldP spid="4133" grpId="0"/>
      <p:bldP spid="92" grpId="0" animBg="1"/>
      <p:bldP spid="93" grpId="0"/>
      <p:bldP spid="82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1066800"/>
            <a:ext cx="2286000" cy="990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 u="sng">
                <a:solidFill>
                  <a:srgbClr val="FFFF00"/>
                </a:solidFill>
                <a:latin typeface=".VnTime" pitchFamily="34" charset="0"/>
              </a:rPr>
              <a:t>Bµi 1</a:t>
            </a:r>
            <a:r>
              <a:rPr lang="en-US" sz="2800" b="1" i="1">
                <a:solidFill>
                  <a:srgbClr val="FFFF00"/>
                </a:solidFill>
                <a:latin typeface=".VnTime" pitchFamily="34" charset="0"/>
              </a:rPr>
              <a:t> 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971800" y="1600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  <a:latin typeface=".VnTime" pitchFamily="34" charset="0"/>
              </a:rPr>
              <a:t>     TÝnh nhÈm 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1295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4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6 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8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12874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1 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3 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5  =</a:t>
            </a:r>
            <a:endParaRPr lang="vi-VN" sz="2800" b="1">
              <a:latin typeface=".VnTime" pitchFamily="34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29200" y="2362200"/>
            <a:ext cx="11969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9=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2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7 =</a:t>
            </a:r>
            <a:endParaRPr lang="vi-VN" sz="2800" b="1">
              <a:latin typeface=".VnTime" pitchFamily="34" charset="0"/>
              <a:cs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34200" y="2438400"/>
            <a:ext cx="1752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10 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0  x 6  =</a:t>
            </a:r>
          </a:p>
          <a:p>
            <a:pPr eaLnBrk="1" hangingPunct="1"/>
            <a:endParaRPr lang="en-US" sz="2800" b="1"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.VnTime" pitchFamily="34" charset="0"/>
                <a:cs typeface="Arial" charset="0"/>
              </a:rPr>
              <a:t>6 x 0  =</a:t>
            </a:r>
            <a:endParaRPr lang="vi-VN" sz="2800" b="1">
              <a:latin typeface=".VnTime" pitchFamily="34" charset="0"/>
              <a:cs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76400" y="24384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24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76400" y="32766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36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00200" y="41910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48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62400" y="24384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6</a:t>
            </a:r>
            <a:endParaRPr lang="vi-VN" sz="3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038600" y="327660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18</a:t>
            </a:r>
            <a:endParaRPr lang="vi-VN" sz="3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14800" y="411480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30</a:t>
            </a:r>
            <a:endParaRPr lang="vi-VN" sz="3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96000" y="23622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54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172200" y="320040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12</a:t>
            </a:r>
            <a:endParaRPr lang="vi-VN" sz="3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172200" y="4038600"/>
            <a:ext cx="639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42</a:t>
            </a:r>
            <a:endParaRPr lang="vi-VN" sz="3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8382000" y="2438400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60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8299450" y="32305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0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077200" y="4144963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  0</a:t>
            </a:r>
            <a:endParaRPr lang="vi-VN" sz="3200" b="1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0779147" flipV="1">
            <a:off x="3884613" y="4951413"/>
            <a:ext cx="5256212" cy="1897062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9900CC"/>
                </a:solidFill>
                <a:latin typeface=".VnTime" pitchFamily="34" charset="0"/>
                <a:cs typeface="Arial" charset="0"/>
              </a:rPr>
              <a:t>+ sè 0 nh©n víi bÊt kú sè nµo còng</a:t>
            </a:r>
          </a:p>
          <a:p>
            <a:pPr algn="ctr" eaLnBrk="1" hangingPunct="1"/>
            <a:r>
              <a:rPr lang="en-US" sz="2400" b="1">
                <a:solidFill>
                  <a:srgbClr val="9900CC"/>
                </a:solidFill>
                <a:latin typeface=".VnTime" pitchFamily="34" charset="0"/>
                <a:cs typeface="Arial" charset="0"/>
              </a:rPr>
              <a:t> b»ng 0 vµ ng­îc l¹i</a:t>
            </a:r>
          </a:p>
          <a:p>
            <a:pPr algn="ctr" eaLnBrk="1" hangingPunct="1"/>
            <a:r>
              <a:rPr lang="en-US" sz="2400" b="1">
                <a:solidFill>
                  <a:srgbClr val="9900CC"/>
                </a:solidFill>
                <a:latin typeface=".VnTime" pitchFamily="34" charset="0"/>
                <a:cs typeface="Arial" charset="0"/>
              </a:rPr>
              <a:t>+ sè 1 nh©n víi bÊt kú sè nµo còng</a:t>
            </a:r>
          </a:p>
          <a:p>
            <a:pPr algn="ctr" eaLnBrk="1" hangingPunct="1"/>
            <a:r>
              <a:rPr lang="en-US" sz="2400" b="1">
                <a:solidFill>
                  <a:srgbClr val="9900CC"/>
                </a:solidFill>
                <a:latin typeface=".VnTime" pitchFamily="34" charset="0"/>
                <a:cs typeface="Arial" charset="0"/>
              </a:rPr>
              <a:t> b»ng chÝnh sè ®ã vµ ng­îc l¹i  </a:t>
            </a:r>
            <a:endParaRPr lang="vi-VN" sz="2400" b="1">
              <a:solidFill>
                <a:srgbClr val="9900CC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11285" name="Picture 21" descr="D01C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010400" y="23622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7010400" y="38862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934200" y="2438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9067800" y="24384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2590800" y="24384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590800" y="24384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2590800" y="29718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4495800" y="24384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Text Box 5"/>
          <p:cNvSpPr txBox="1">
            <a:spLocks noChangeArrowheads="1"/>
          </p:cNvSpPr>
          <p:nvPr/>
        </p:nvSpPr>
        <p:spPr bwMode="auto">
          <a:xfrm>
            <a:off x="3378200" y="411163"/>
            <a:ext cx="275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latin typeface="VNI-Times" pitchFamily="2" charset="0"/>
              </a:rPr>
              <a:t>Moân</a:t>
            </a:r>
            <a:r>
              <a:rPr lang="en-US" sz="3600" b="1">
                <a:latin typeface="VNI-Times" pitchFamily="2" charset="0"/>
              </a:rPr>
              <a:t>: Toaùn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7200" name="Text Box 6"/>
          <p:cNvSpPr txBox="1">
            <a:spLocks noChangeArrowheads="1"/>
          </p:cNvSpPr>
          <p:nvPr/>
        </p:nvSpPr>
        <p:spPr bwMode="auto">
          <a:xfrm>
            <a:off x="2878138" y="954088"/>
            <a:ext cx="207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llegie" pitchFamily="2" charset="0"/>
              </a:rPr>
              <a:t>     </a:t>
            </a:r>
            <a:r>
              <a:rPr lang="en-US" sz="3600" b="1" u="sng">
                <a:latin typeface="VNI-Times" pitchFamily="2" charset="0"/>
              </a:rPr>
              <a:t>Baøi: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7201" name="Text Box 3"/>
          <p:cNvSpPr txBox="1">
            <a:spLocks noChangeArrowheads="1"/>
          </p:cNvSpPr>
          <p:nvPr/>
        </p:nvSpPr>
        <p:spPr bwMode="auto">
          <a:xfrm>
            <a:off x="4495800" y="9906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.VnTimeH" pitchFamily="34" charset="0"/>
              </a:rPr>
              <a:t>b¶ng nh©n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0"/>
            <a:ext cx="17526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u="sng">
                <a:solidFill>
                  <a:srgbClr val="FFFFCC"/>
                </a:solidFill>
                <a:latin typeface=".VnTime" pitchFamily="34" charset="0"/>
                <a:cs typeface="Arial" charset="0"/>
              </a:rPr>
              <a:t>B</a:t>
            </a:r>
            <a:r>
              <a:rPr lang="vi-VN" sz="2800" b="1" u="sng">
                <a:solidFill>
                  <a:srgbClr val="FFFFCC"/>
                </a:solidFill>
                <a:cs typeface="Arial" charset="0"/>
              </a:rPr>
              <a:t>ài</a:t>
            </a:r>
            <a:r>
              <a:rPr lang="en-US" sz="2800" b="1" u="sng">
                <a:solidFill>
                  <a:srgbClr val="FFFFCC"/>
                </a:solidFill>
                <a:cs typeface="Arial" charset="0"/>
              </a:rPr>
              <a:t> 2</a:t>
            </a:r>
            <a:endParaRPr lang="vi-VN" sz="2800" b="1" u="sng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 b="1" i="1">
              <a:solidFill>
                <a:srgbClr val="FF66CC"/>
              </a:solidFill>
              <a:latin typeface=".VnTime" pitchFamily="34" charset="0"/>
              <a:cs typeface="Arial" charset="0"/>
            </a:endParaRPr>
          </a:p>
          <a:p>
            <a:pPr eaLnBrk="1" hangingPunct="1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 thùng có 6 lít dầu. Hỏi 5 thùng như thế có tất cả bao nhiêu lít dầu?</a:t>
            </a:r>
            <a:endParaRPr lang="vi-VN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33782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vi-VN" sz="3200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4103688"/>
            <a:ext cx="3505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thùng: 6 l dầu</a:t>
            </a:r>
          </a:p>
          <a:p>
            <a:pPr eaLnBrk="1" hangingPunct="1"/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thùng: … l dầu?</a:t>
            </a:r>
            <a:endParaRPr lang="vi-VN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38800" y="34544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3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70325" y="4191000"/>
            <a:ext cx="5273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lít dầu năm thùng đựng là:</a:t>
            </a:r>
          </a:p>
          <a:p>
            <a:pPr eaLnBrk="1" hangingPunct="1"/>
            <a:endParaRPr lang="vi-VN" sz="32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43488" y="4978400"/>
            <a:ext cx="2957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6 x 5 = 30  (l)</a:t>
            </a:r>
            <a:endParaRPr lang="vi-VN" sz="3200" b="1" i="1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201" name="Picture 4" descr="th_CAY7OHU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223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th_CAY7OHU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223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th_CAY7OHU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775" y="0"/>
            <a:ext cx="223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8200" y="5816600"/>
            <a:ext cx="329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lít dầu 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3" grpId="0"/>
      <p:bldP spid="12294" grpId="0"/>
      <p:bldP spid="12295" grpId="0"/>
      <p:bldP spid="1229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362200"/>
            <a:ext cx="700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Đếm thêm 6 rồi viết số thích hợp vào ô trống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1295400"/>
            <a:ext cx="2590800" cy="990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u="sng">
                <a:solidFill>
                  <a:srgbClr val="FFFFCC"/>
                </a:solidFill>
                <a:latin typeface=".VnTime" pitchFamily="34" charset="0"/>
                <a:cs typeface="Arial" charset="0"/>
              </a:rPr>
              <a:t>Bµi  3</a:t>
            </a:r>
            <a:endParaRPr lang="vi-VN" sz="2800" b="1" u="sng">
              <a:solidFill>
                <a:srgbClr val="FFFFCC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9220" name="Picture 60" descr="butterflies_flowers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2" descr="D:\HANH-DAY HOC\GIAO AN CAP 1\G AN 3 11 - 12\HINH DONG\HOA 3\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3352800"/>
          <a:ext cx="8534400" cy="969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96964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19400" y="33528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 24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81400" y="33528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 30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10200" y="33528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33162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48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86600" y="33528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 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11" name="Picture 35" descr="BCKLC0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990600"/>
            <a:ext cx="8229600" cy="1295400"/>
          </a:xfrm>
          <a:solidFill>
            <a:srgbClr val="FFFFCD"/>
          </a:solidFill>
        </p:spPr>
      </p:pic>
      <p:sp>
        <p:nvSpPr>
          <p:cNvPr id="50212" name="WordArt 36"/>
          <p:cNvSpPr>
            <a:spLocks noChangeArrowheads="1" noChangeShapeType="1" noTextEdit="1"/>
          </p:cNvSpPr>
          <p:nvPr/>
        </p:nvSpPr>
        <p:spPr bwMode="auto">
          <a:xfrm>
            <a:off x="2590800" y="1155700"/>
            <a:ext cx="3657600" cy="10572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Ai nhanh ! Ai đúng !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304800" y="2940050"/>
            <a:ext cx="8534400" cy="36893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45D0DF"/>
              </a:gs>
            </a:gsLst>
            <a:path path="shape">
              <a:fillToRect l="50000" t="50000" r="50000" b="50000"/>
            </a:path>
          </a:gradFill>
          <a:ln w="57150" cmpd="thinThick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lnSpc>
                <a:spcPct val="120000"/>
              </a:lnSpc>
              <a:defRPr/>
            </a:pP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342900" indent="-342900" algn="just">
              <a:lnSpc>
                <a:spcPct val="120000"/>
              </a:lnSpc>
              <a:defRPr/>
            </a:pPr>
            <a:endParaRPr lang="en-US" sz="28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  <a:defRPr/>
            </a:pPr>
            <a:r>
              <a:rPr lang="en-US" sz="2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276225" y="2947988"/>
            <a:ext cx="8181975" cy="319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10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tham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gia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xì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điện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Lần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lượt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10)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nhanh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đó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Nêu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sẽ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thưởng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màu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hoàn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này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thời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gian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30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giây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15" name="AutoShape 39"/>
          <p:cNvSpPr>
            <a:spLocks noChangeArrowheads="1"/>
          </p:cNvSpPr>
          <p:nvPr/>
        </p:nvSpPr>
        <p:spPr bwMode="auto">
          <a:xfrm>
            <a:off x="152400" y="2765425"/>
            <a:ext cx="8839200" cy="152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AutoShape 40"/>
          <p:cNvSpPr>
            <a:spLocks noChangeArrowheads="1"/>
          </p:cNvSpPr>
          <p:nvPr/>
        </p:nvSpPr>
        <p:spPr bwMode="auto">
          <a:xfrm>
            <a:off x="152400" y="6638925"/>
            <a:ext cx="8839200" cy="152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AutoShape 41"/>
          <p:cNvSpPr>
            <a:spLocks noChangeArrowheads="1"/>
          </p:cNvSpPr>
          <p:nvPr/>
        </p:nvSpPr>
        <p:spPr bwMode="auto">
          <a:xfrm rot="5400000">
            <a:off x="6819900" y="4695825"/>
            <a:ext cx="4191000" cy="152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AutoShape 42"/>
          <p:cNvSpPr>
            <a:spLocks noChangeArrowheads="1"/>
          </p:cNvSpPr>
          <p:nvPr/>
        </p:nvSpPr>
        <p:spPr bwMode="auto">
          <a:xfrm rot="5400000">
            <a:off x="-1889125" y="4686300"/>
            <a:ext cx="4191000" cy="152400"/>
          </a:xfrm>
          <a:prstGeom prst="flowChartTerminator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4419600" y="2286000"/>
            <a:ext cx="457200" cy="4794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438400" cy="8382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  <a:latin typeface="VNI-Times" pitchFamily="2" charset="0"/>
              </a:rPr>
              <a:t>Cuûng coá:</a:t>
            </a:r>
            <a:r>
              <a:rPr lang="en-US" sz="3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nen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50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2" grpId="0" animBg="1"/>
      <p:bldP spid="50212" grpId="1" animBg="1"/>
      <p:bldP spid="50215" grpId="0" animBg="1"/>
      <p:bldP spid="50216" grpId="0" animBg="1"/>
      <p:bldP spid="50217" grpId="0" animBg="1"/>
      <p:bldP spid="50218" grpId="0" animBg="1"/>
      <p:bldP spid="50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378200" y="411163"/>
            <a:ext cx="275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latin typeface="VNI-Times" pitchFamily="2" charset="0"/>
              </a:rPr>
              <a:t>Moân</a:t>
            </a:r>
            <a:r>
              <a:rPr lang="en-US" sz="3600" b="1">
                <a:latin typeface="VNI-Times" pitchFamily="2" charset="0"/>
              </a:rPr>
              <a:t>: Toaùn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774950" y="954088"/>
            <a:ext cx="207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llegie" pitchFamily="2" charset="0"/>
              </a:rPr>
              <a:t>     </a:t>
            </a:r>
            <a:r>
              <a:rPr lang="en-US" sz="3600" b="1" u="sng">
                <a:latin typeface="VNI-Times" pitchFamily="2" charset="0"/>
              </a:rPr>
              <a:t>Baøi:</a:t>
            </a:r>
            <a:r>
              <a:rPr lang="en-US" sz="3600" b="1">
                <a:latin typeface="Allegie" pitchFamily="2" charset="0"/>
              </a:rPr>
              <a:t>  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495800" y="9906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.VnTimeH" pitchFamily="34" charset="0"/>
              </a:rPr>
              <a:t>b¶ng nh©n 6</a:t>
            </a: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7526338" y="1752600"/>
            <a:ext cx="131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u="sng">
                <a:solidFill>
                  <a:srgbClr val="C00000"/>
                </a:solidFill>
                <a:latin typeface=".VnTime" pitchFamily="34" charset="0"/>
              </a:rPr>
              <a:t>Bµi 1</a:t>
            </a:r>
            <a:r>
              <a:rPr lang="en-US" sz="3600" b="1" i="1">
                <a:solidFill>
                  <a:srgbClr val="C00000"/>
                </a:solidFill>
                <a:latin typeface=".VnTime" pitchFamily="34" charset="0"/>
              </a:rPr>
              <a:t>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7467600" y="2362200"/>
            <a:ext cx="131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u="sng">
                <a:solidFill>
                  <a:srgbClr val="C00000"/>
                </a:solidFill>
                <a:latin typeface=".VnTime" pitchFamily="34" charset="0"/>
              </a:rPr>
              <a:t>Bµi 2</a:t>
            </a:r>
            <a:r>
              <a:rPr lang="en-US" sz="3600" b="1" i="1">
                <a:solidFill>
                  <a:srgbClr val="C00000"/>
                </a:solidFill>
                <a:latin typeface=".VnTime" pitchFamily="34" charset="0"/>
              </a:rPr>
              <a:t>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7450138" y="2971800"/>
            <a:ext cx="131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u="sng">
                <a:solidFill>
                  <a:srgbClr val="C00000"/>
                </a:solidFill>
                <a:latin typeface=".VnTime" pitchFamily="34" charset="0"/>
              </a:rPr>
              <a:t>Bµi 3</a:t>
            </a:r>
            <a:r>
              <a:rPr lang="en-US" sz="3600" b="1" i="1">
                <a:solidFill>
                  <a:srgbClr val="C00000"/>
                </a:solidFill>
                <a:latin typeface=".VnTime" pitchFamily="34" charset="0"/>
              </a:rPr>
              <a:t>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18" name="Line 143"/>
          <p:cNvSpPr>
            <a:spLocks noChangeShapeType="1"/>
          </p:cNvSpPr>
          <p:nvPr/>
        </p:nvSpPr>
        <p:spPr bwMode="auto">
          <a:xfrm>
            <a:off x="7391400" y="1524000"/>
            <a:ext cx="0" cy="5334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438400" y="16764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cs typeface="Arial" charset="0"/>
              </a:rPr>
              <a:t>6 </a:t>
            </a:r>
            <a:r>
              <a:rPr lang="vi-VN" sz="1400" b="1">
                <a:cs typeface="Arial" charset="0"/>
              </a:rPr>
              <a:t>được lấy một lần</a:t>
            </a:r>
            <a:r>
              <a:rPr lang="en-US" sz="1400" b="1">
                <a:cs typeface="Arial" charset="0"/>
              </a:rPr>
              <a:t>,</a:t>
            </a:r>
            <a:r>
              <a:rPr lang="vi-VN" sz="1400" b="1">
                <a:cs typeface="Arial" charset="0"/>
              </a:rPr>
              <a:t> ta viết:</a:t>
            </a:r>
            <a:endParaRPr lang="en-US" sz="1400" b="1">
              <a:cs typeface="Arial" charset="0"/>
            </a:endParaRPr>
          </a:p>
          <a:p>
            <a:pPr eaLnBrk="1" hangingPunct="1"/>
            <a:r>
              <a:rPr lang="en-US" sz="1400" b="1">
                <a:cs typeface="Arial" charset="0"/>
              </a:rPr>
              <a:t>         </a:t>
            </a:r>
            <a:r>
              <a:rPr lang="vi-VN" sz="1400" b="1">
                <a:cs typeface="Arial" charset="0"/>
              </a:rPr>
              <a:t>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6</a:t>
            </a:r>
            <a:r>
              <a:rPr lang="vi-VN" sz="1400" b="1">
                <a:solidFill>
                  <a:srgbClr val="FF0000"/>
                </a:solidFill>
                <a:cs typeface="Arial" charset="0"/>
              </a:rPr>
              <a:t> x 1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=</a:t>
            </a:r>
            <a:r>
              <a:rPr lang="vi-VN" sz="1400" b="1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6</a:t>
            </a:r>
            <a:r>
              <a:rPr lang="vi-VN" sz="1400">
                <a:cs typeface="Arial" charset="0"/>
              </a:rPr>
              <a:t>     </a:t>
            </a:r>
          </a:p>
          <a:p>
            <a:pPr eaLnBrk="1" hangingPunct="1"/>
            <a:endParaRPr lang="vi-VN" sz="1400">
              <a:cs typeface="Arial" charset="0"/>
            </a:endParaRPr>
          </a:p>
          <a:p>
            <a:pPr eaLnBrk="1" hangingPunct="1"/>
            <a:endParaRPr lang="vi-VN" sz="1400">
              <a:cs typeface="Arial" charset="0"/>
            </a:endParaRPr>
          </a:p>
        </p:txBody>
      </p:sp>
      <p:sp>
        <p:nvSpPr>
          <p:cNvPr id="11275" name="Text Box 49"/>
          <p:cNvSpPr txBox="1">
            <a:spLocks noChangeArrowheads="1"/>
          </p:cNvSpPr>
          <p:nvPr/>
        </p:nvSpPr>
        <p:spPr bwMode="auto">
          <a:xfrm>
            <a:off x="2133600" y="281940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cs typeface="Arial" charset="0"/>
              </a:rPr>
              <a:t>6 </a:t>
            </a:r>
            <a:r>
              <a:rPr lang="vi-VN" sz="1400" b="1">
                <a:cs typeface="Arial" charset="0"/>
              </a:rPr>
              <a:t>chấm tròn được lấy 2 lần</a:t>
            </a:r>
            <a:r>
              <a:rPr lang="en-US" sz="1400" b="1">
                <a:cs typeface="Arial" charset="0"/>
              </a:rPr>
              <a:t>, </a:t>
            </a:r>
            <a:r>
              <a:rPr lang="vi-VN" sz="1400" b="1">
                <a:cs typeface="Arial" charset="0"/>
              </a:rPr>
              <a:t> ta </a:t>
            </a:r>
            <a:r>
              <a:rPr lang="en-US" sz="1400" b="1">
                <a:cs typeface="Arial" charset="0"/>
              </a:rPr>
              <a:t>có</a:t>
            </a:r>
            <a:r>
              <a:rPr lang="vi-VN" sz="1400" b="1">
                <a:cs typeface="Arial" charset="0"/>
              </a:rPr>
              <a:t>:</a:t>
            </a:r>
            <a:endParaRPr lang="en-US" sz="1400" b="1">
              <a:cs typeface="Arial" charset="0"/>
            </a:endParaRPr>
          </a:p>
          <a:p>
            <a:pPr eaLnBrk="1" hangingPunct="1"/>
            <a:r>
              <a:rPr lang="vi-VN" sz="1400" b="1">
                <a:cs typeface="Arial" charset="0"/>
              </a:rPr>
              <a:t> </a:t>
            </a:r>
            <a:r>
              <a:rPr lang="en-US" sz="1400" b="1">
                <a:cs typeface="Arial" charset="0"/>
              </a:rPr>
              <a:t>       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6 </a:t>
            </a:r>
            <a:r>
              <a:rPr lang="vi-VN" sz="1400" b="1">
                <a:solidFill>
                  <a:srgbClr val="FF0000"/>
                </a:solidFill>
                <a:cs typeface="Arial" charset="0"/>
              </a:rPr>
              <a:t>x 2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=</a:t>
            </a:r>
            <a:r>
              <a:rPr lang="vi-VN" sz="1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400" b="1">
                <a:solidFill>
                  <a:srgbClr val="FF0000"/>
                </a:solidFill>
                <a:cs typeface="Arial" charset="0"/>
              </a:rPr>
              <a:t>  6 + 6  = 12</a:t>
            </a:r>
          </a:p>
          <a:p>
            <a:pPr eaLnBrk="1" hangingPunct="1"/>
            <a:r>
              <a:rPr lang="en-US" sz="1400" b="1">
                <a:solidFill>
                  <a:srgbClr val="FF0000"/>
                </a:solidFill>
                <a:cs typeface="Arial" charset="0"/>
              </a:rPr>
              <a:t>                Vậy: 6 x 2 = 12</a:t>
            </a:r>
            <a:endParaRPr lang="vi-VN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276" name="Text Box 50"/>
          <p:cNvSpPr txBox="1">
            <a:spLocks noChangeArrowheads="1"/>
          </p:cNvSpPr>
          <p:nvPr/>
        </p:nvSpPr>
        <p:spPr bwMode="auto">
          <a:xfrm>
            <a:off x="2438400" y="38862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được lấy 3 lần, ta </a:t>
            </a:r>
            <a:r>
              <a:rPr lang="en-US" sz="1600" b="1">
                <a:cs typeface="Arial" charset="0"/>
              </a:rPr>
              <a:t>có</a:t>
            </a:r>
            <a:r>
              <a:rPr lang="vi-VN" sz="1600" b="1">
                <a:cs typeface="Arial" charset="0"/>
              </a:rPr>
              <a:t>:</a:t>
            </a:r>
            <a:r>
              <a:rPr lang="en-US" sz="1600" b="1">
                <a:cs typeface="Arial" charset="0"/>
              </a:rPr>
              <a:t> </a:t>
            </a:r>
          </a:p>
          <a:p>
            <a:pPr eaLnBrk="1" hangingPunct="1"/>
            <a:r>
              <a:rPr lang="en-US" sz="1600" b="1">
                <a:cs typeface="Arial" charset="0"/>
              </a:rPr>
              <a:t> </a:t>
            </a:r>
            <a:r>
              <a:rPr lang="en-US" sz="1600" b="1">
                <a:solidFill>
                  <a:srgbClr val="FF0000"/>
                </a:solidFill>
                <a:cs typeface="Arial" charset="0"/>
              </a:rPr>
              <a:t>6 x 3 = 6 + 6 + 6 = 18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  <a:cs typeface="Arial" charset="0"/>
              </a:rPr>
              <a:t>     Vậy:       6 x 3 = 18</a:t>
            </a:r>
            <a:endParaRPr lang="vi-VN" sz="1600" b="1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1277" name="Group 14"/>
          <p:cNvGrpSpPr>
            <a:grpSpLocks/>
          </p:cNvGrpSpPr>
          <p:nvPr/>
        </p:nvGrpSpPr>
        <p:grpSpPr bwMode="auto">
          <a:xfrm>
            <a:off x="533400" y="1295400"/>
            <a:ext cx="457200" cy="914400"/>
            <a:chOff x="432" y="1152"/>
            <a:chExt cx="480" cy="576"/>
          </a:xfrm>
        </p:grpSpPr>
        <p:sp>
          <p:nvSpPr>
            <p:cNvPr id="11356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228600" y="2514600"/>
            <a:ext cx="457200" cy="914400"/>
            <a:chOff x="432" y="1152"/>
            <a:chExt cx="480" cy="576"/>
          </a:xfrm>
        </p:grpSpPr>
        <p:sp>
          <p:nvSpPr>
            <p:cNvPr id="11349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9" name="Group 14"/>
          <p:cNvGrpSpPr>
            <a:grpSpLocks/>
          </p:cNvGrpSpPr>
          <p:nvPr/>
        </p:nvGrpSpPr>
        <p:grpSpPr bwMode="auto">
          <a:xfrm>
            <a:off x="990600" y="2514600"/>
            <a:ext cx="457200" cy="914400"/>
            <a:chOff x="432" y="1152"/>
            <a:chExt cx="480" cy="576"/>
          </a:xfrm>
        </p:grpSpPr>
        <p:sp>
          <p:nvSpPr>
            <p:cNvPr id="11342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0" name="Group 14"/>
          <p:cNvGrpSpPr>
            <a:grpSpLocks/>
          </p:cNvGrpSpPr>
          <p:nvPr/>
        </p:nvGrpSpPr>
        <p:grpSpPr bwMode="auto">
          <a:xfrm>
            <a:off x="152400" y="3810000"/>
            <a:ext cx="457200" cy="914400"/>
            <a:chOff x="432" y="1152"/>
            <a:chExt cx="480" cy="576"/>
          </a:xfrm>
        </p:grpSpPr>
        <p:sp>
          <p:nvSpPr>
            <p:cNvPr id="11335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1" name="Group 14"/>
          <p:cNvGrpSpPr>
            <a:grpSpLocks/>
          </p:cNvGrpSpPr>
          <p:nvPr/>
        </p:nvGrpSpPr>
        <p:grpSpPr bwMode="auto">
          <a:xfrm>
            <a:off x="838200" y="3810000"/>
            <a:ext cx="457200" cy="914400"/>
            <a:chOff x="432" y="1152"/>
            <a:chExt cx="480" cy="576"/>
          </a:xfrm>
        </p:grpSpPr>
        <p:sp>
          <p:nvSpPr>
            <p:cNvPr id="11328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2" name="Group 14"/>
          <p:cNvGrpSpPr>
            <a:grpSpLocks/>
          </p:cNvGrpSpPr>
          <p:nvPr/>
        </p:nvGrpSpPr>
        <p:grpSpPr bwMode="auto">
          <a:xfrm>
            <a:off x="1524000" y="3810000"/>
            <a:ext cx="457200" cy="914400"/>
            <a:chOff x="432" y="1152"/>
            <a:chExt cx="480" cy="576"/>
          </a:xfrm>
        </p:grpSpPr>
        <p:sp>
          <p:nvSpPr>
            <p:cNvPr id="11321" name="Rectangle 7"/>
            <p:cNvSpPr>
              <a:spLocks noChangeArrowheads="1"/>
            </p:cNvSpPr>
            <p:nvPr/>
          </p:nvSpPr>
          <p:spPr bwMode="auto">
            <a:xfrm>
              <a:off x="432" y="1152"/>
              <a:ext cx="480" cy="5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Oval 8"/>
            <p:cNvSpPr>
              <a:spLocks noChangeArrowheads="1"/>
            </p:cNvSpPr>
            <p:nvPr/>
          </p:nvSpPr>
          <p:spPr bwMode="auto">
            <a:xfrm>
              <a:off x="492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9"/>
            <p:cNvSpPr>
              <a:spLocks noChangeArrowheads="1"/>
            </p:cNvSpPr>
            <p:nvPr/>
          </p:nvSpPr>
          <p:spPr bwMode="auto">
            <a:xfrm>
              <a:off x="492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Oval 10"/>
            <p:cNvSpPr>
              <a:spLocks noChangeArrowheads="1"/>
            </p:cNvSpPr>
            <p:nvPr/>
          </p:nvSpPr>
          <p:spPr bwMode="auto">
            <a:xfrm>
              <a:off x="492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11"/>
            <p:cNvSpPr>
              <a:spLocks noChangeArrowheads="1"/>
            </p:cNvSpPr>
            <p:nvPr/>
          </p:nvSpPr>
          <p:spPr bwMode="auto">
            <a:xfrm>
              <a:off x="690" y="123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Oval 12"/>
            <p:cNvSpPr>
              <a:spLocks noChangeArrowheads="1"/>
            </p:cNvSpPr>
            <p:nvPr/>
          </p:nvSpPr>
          <p:spPr bwMode="auto">
            <a:xfrm>
              <a:off x="690" y="1386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13"/>
            <p:cNvSpPr>
              <a:spLocks noChangeArrowheads="1"/>
            </p:cNvSpPr>
            <p:nvPr/>
          </p:nvSpPr>
          <p:spPr bwMode="auto">
            <a:xfrm>
              <a:off x="690" y="1560"/>
              <a:ext cx="132" cy="11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3" name="AutoShape 46"/>
          <p:cNvSpPr>
            <a:spLocks/>
          </p:cNvSpPr>
          <p:nvPr/>
        </p:nvSpPr>
        <p:spPr bwMode="auto">
          <a:xfrm>
            <a:off x="1524000" y="15240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1284" name="AutoShape 47"/>
          <p:cNvSpPr>
            <a:spLocks/>
          </p:cNvSpPr>
          <p:nvPr/>
        </p:nvSpPr>
        <p:spPr bwMode="auto">
          <a:xfrm>
            <a:off x="1524000" y="25146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1285" name="AutoShape 47"/>
          <p:cNvSpPr>
            <a:spLocks/>
          </p:cNvSpPr>
          <p:nvPr/>
        </p:nvSpPr>
        <p:spPr bwMode="auto">
          <a:xfrm>
            <a:off x="2057400" y="3733800"/>
            <a:ext cx="152400" cy="1066800"/>
          </a:xfrm>
          <a:prstGeom prst="rightBrace">
            <a:avLst>
              <a:gd name="adj1" fmla="val 133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1600" b="1">
              <a:latin typeface=".VnTime" pitchFamily="34" charset="0"/>
              <a:cs typeface="Arial" charset="0"/>
            </a:endParaRPr>
          </a:p>
        </p:txBody>
      </p:sp>
      <p:sp>
        <p:nvSpPr>
          <p:cNvPr id="11286" name="Text Box 15"/>
          <p:cNvSpPr txBox="1">
            <a:spLocks noChangeArrowheads="1"/>
          </p:cNvSpPr>
          <p:nvPr/>
        </p:nvSpPr>
        <p:spPr bwMode="auto">
          <a:xfrm>
            <a:off x="304800" y="5029200"/>
            <a:ext cx="518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.VnTime" pitchFamily="34" charset="0"/>
                <a:cs typeface="Arial" charset="0"/>
              </a:rPr>
              <a:t>Hai tÝch tiÕp liÒn nhau trong b¶ng nh©n 6 h¬n kÐm nhau:</a:t>
            </a:r>
          </a:p>
        </p:txBody>
      </p:sp>
      <p:sp>
        <p:nvSpPr>
          <p:cNvPr id="11287" name="Text Box 17"/>
          <p:cNvSpPr txBox="1">
            <a:spLocks noChangeArrowheads="1"/>
          </p:cNvSpPr>
          <p:nvPr/>
        </p:nvSpPr>
        <p:spPr bwMode="auto">
          <a:xfrm>
            <a:off x="2514600" y="5272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6 ®¬n vÞ</a:t>
            </a:r>
            <a:r>
              <a:rPr lang="en-US" sz="2800" b="1"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11288" name="Text Box 16"/>
          <p:cNvSpPr txBox="1">
            <a:spLocks noChangeArrowheads="1"/>
          </p:cNvSpPr>
          <p:nvPr/>
        </p:nvSpPr>
        <p:spPr bwMode="auto">
          <a:xfrm>
            <a:off x="228600" y="5867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" pitchFamily="34" charset="0"/>
                <a:cs typeface="Arial" charset="0"/>
              </a:rPr>
              <a:t>Muèn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>
                <a:latin typeface=".VnTime" pitchFamily="34" charset="0"/>
                <a:cs typeface="Arial" charset="0"/>
              </a:rPr>
              <a:t> tÝch liÒn sau ta lÊy:</a:t>
            </a:r>
          </a:p>
        </p:txBody>
      </p:sp>
      <p:sp>
        <p:nvSpPr>
          <p:cNvPr id="11289" name="Text Box 18"/>
          <p:cNvSpPr txBox="1">
            <a:spLocks noChangeArrowheads="1"/>
          </p:cNvSpPr>
          <p:nvPr/>
        </p:nvSpPr>
        <p:spPr bwMode="auto">
          <a:xfrm>
            <a:off x="1981200" y="62626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TÝch liÒn tr­íc +6</a:t>
            </a:r>
          </a:p>
        </p:txBody>
      </p:sp>
      <p:pic>
        <p:nvPicPr>
          <p:cNvPr id="11290" name="Picture 32" descr="D:\HANH-DAY HOC\GIAO AN CAP 1\G AN 3 11 - 12\HINH DONG\HOA 3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191000"/>
            <a:ext cx="160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6705600" y="1719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6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781800" y="3581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30</a:t>
            </a: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6781800" y="50292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48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6858000" y="5943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60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6705600" y="2667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18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6705600" y="31242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24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6781800" y="4572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42</a:t>
            </a: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6781800" y="5486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54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6781800" y="4114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36</a:t>
            </a: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6705600" y="21764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C00000"/>
                </a:solidFill>
                <a:latin typeface=".VnTime" pitchFamily="34" charset="0"/>
                <a:cs typeface="Arial" charset="0"/>
              </a:rPr>
              <a:t> 12</a:t>
            </a:r>
          </a:p>
        </p:txBody>
      </p:sp>
      <p:pic>
        <p:nvPicPr>
          <p:cNvPr id="94" name="Picture 8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86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87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88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89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0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9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93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02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94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41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5638800" y="1719263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1  =</a:t>
            </a:r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5562600" y="22098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2  =</a:t>
            </a: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5715000" y="26670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3  =</a:t>
            </a:r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5715000" y="31242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4  =</a:t>
            </a: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5715000" y="35814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5 =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5715000" y="41148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6 =</a:t>
            </a: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715000" y="45720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7  =</a:t>
            </a: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5715000" y="50292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8  =</a:t>
            </a:r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5791200" y="54864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9  =</a:t>
            </a: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5791200" y="59436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latin typeface=".VnTime" pitchFamily="34" charset="0"/>
                <a:cs typeface="Arial" charset="0"/>
              </a:rPr>
              <a:t>6  x 10 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8129"/>
  <p:tag name="VIOLETTITLE" val="Bài. Bảng nhân 6"/>
  <p:tag name="VIOLETLESSON" val="11"/>
  <p:tag name="VIOLETCATID" val="8049774"/>
  <p:tag name="VIOLETSUBJECT" val="Toán học 3"/>
  <p:tag name="VIOLETSOURCE" val="bachkim.vn"/>
  <p:tag name="VIOLETAUTHORID" val="1049132"/>
  <p:tag name="VIOLETAUTHORNAME" val="Trường Th Hòa Lộc"/>
  <p:tag name="VIOLETAUTHORAVATAR" val="no_avatar.jpg"/>
  <p:tag name="VIOLETAUTHORADDRESS" val=" - "/>
  <p:tag name="VIOLETDATE" val="2012-06-15 14:52:04"/>
  <p:tag name="VIOLETHIT" val="619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 - &amp;quot;Cuûng coá: &amp;quot;&quot;/&gt;&lt;property id=&quot;20307&quot; value=&quot;274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320&quot;&gt;&lt;property id=&quot;20148&quot; value=&quot;5&quot;/&gt;&lt;property id=&quot;20300&quot; value=&quot;Slide 1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744</Words>
  <Application>Microsoft Office PowerPoint</Application>
  <PresentationFormat>On-screen Show (4:3)</PresentationFormat>
  <Paragraphs>166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Cuûng coá: 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Tieu hoc TT</dc:creator>
  <cp:lastModifiedBy>AutoBVT</cp:lastModifiedBy>
  <cp:revision>47</cp:revision>
  <dcterms:created xsi:type="dcterms:W3CDTF">2002-10-16T00:01:30Z</dcterms:created>
  <dcterms:modified xsi:type="dcterms:W3CDTF">2018-10-03T10:35:25Z</dcterms:modified>
</cp:coreProperties>
</file>